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58" r:id="rId5"/>
    <p:sldId id="263" r:id="rId6"/>
    <p:sldId id="259" r:id="rId7"/>
    <p:sldId id="264" r:id="rId8"/>
    <p:sldId id="260" r:id="rId9"/>
    <p:sldId id="267" r:id="rId10"/>
    <p:sldId id="261" r:id="rId11"/>
    <p:sldId id="262" r:id="rId12"/>
    <p:sldId id="265" r:id="rId13"/>
    <p:sldId id="274" r:id="rId14"/>
    <p:sldId id="275" r:id="rId15"/>
    <p:sldId id="266" r:id="rId16"/>
    <p:sldId id="268" r:id="rId17"/>
    <p:sldId id="269" r:id="rId18"/>
    <p:sldId id="270" r:id="rId19"/>
    <p:sldId id="271" r:id="rId20"/>
    <p:sldId id="273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6/17/2014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Improving </a:t>
            </a:r>
            <a:br>
              <a:rPr lang="en-US" dirty="0" smtClean="0"/>
            </a:br>
            <a:r>
              <a:rPr lang="en-US" dirty="0" smtClean="0"/>
              <a:t>Transparency</a:t>
            </a:r>
            <a:br>
              <a:rPr lang="en-US" dirty="0" smtClean="0"/>
            </a:br>
            <a:r>
              <a:rPr lang="en-US" dirty="0" smtClean="0"/>
              <a:t>at the CRC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038600"/>
            <a:ext cx="7854696" cy="2133600"/>
          </a:xfrm>
        </p:spPr>
        <p:txBody>
          <a:bodyPr/>
          <a:lstStyle/>
          <a:p>
            <a:r>
              <a:rPr lang="en-US" dirty="0" smtClean="0"/>
              <a:t>A presentation to </a:t>
            </a:r>
          </a:p>
          <a:p>
            <a:r>
              <a:rPr lang="en-US" dirty="0" smtClean="0"/>
              <a:t>the Constitutional Patriots</a:t>
            </a:r>
          </a:p>
          <a:p>
            <a:r>
              <a:rPr lang="en-US" dirty="0" smtClean="0"/>
              <a:t>(June 17, 2014)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TIF Revenue: Primary CRC Obligations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 smtClean="0"/>
              <a:t>Review of CRC finances indicates 2 forms of ‘Primary Obligations.’</a:t>
            </a:r>
          </a:p>
          <a:p>
            <a:pPr lvl="1"/>
            <a:r>
              <a:rPr lang="en-US" dirty="0" smtClean="0"/>
              <a:t>Debt amortization &amp; “Developer Pass-Through.”</a:t>
            </a:r>
          </a:p>
          <a:p>
            <a:r>
              <a:rPr lang="en-US" dirty="0" smtClean="0"/>
              <a:t>“Developer Pass-Through” was provided to certain developers, on a case-by-case basis, for the developer to build certain public projects, with TIF used as reimbursement.</a:t>
            </a:r>
          </a:p>
          <a:p>
            <a:pPr lvl="1"/>
            <a:r>
              <a:rPr lang="en-US" dirty="0" smtClean="0"/>
              <a:t>“Developer Pass-Through” is treated as TIF revenue which is pre-committed and </a:t>
            </a:r>
            <a:r>
              <a:rPr lang="en-US" b="1" i="1" dirty="0" smtClean="0"/>
              <a:t>not</a:t>
            </a:r>
            <a:r>
              <a:rPr lang="en-US" dirty="0" smtClean="0"/>
              <a:t> available for CRC debt amortization.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ED Areas with Developer Pass-Through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err="1" smtClean="0"/>
              <a:t>Cl-Tr</a:t>
            </a:r>
            <a:r>
              <a:rPr lang="en-US" sz="2000" dirty="0" smtClean="0"/>
              <a:t> received the TIF revenue from the County Auditor  and ‘sorts’ TIF revenue to manage CRC financial obligations.</a:t>
            </a:r>
          </a:p>
          <a:p>
            <a:r>
              <a:rPr lang="en-US" sz="2000" dirty="0" smtClean="0"/>
              <a:t>9 ED Areas designated as ‘developer pass-through’ are (with 2013 TIF):</a:t>
            </a:r>
          </a:p>
          <a:p>
            <a:pPr lvl="1"/>
            <a:r>
              <a:rPr lang="en-US" sz="1800" dirty="0" smtClean="0"/>
              <a:t>Gramercy ($4.22 in 2013)</a:t>
            </a:r>
          </a:p>
          <a:p>
            <a:pPr lvl="1"/>
            <a:r>
              <a:rPr lang="en-US" sz="1800" dirty="0" smtClean="0"/>
              <a:t>Indiana Spine Group/Meridian &amp; Main ($11,581 in 2013)</a:t>
            </a:r>
          </a:p>
          <a:p>
            <a:pPr lvl="1"/>
            <a:r>
              <a:rPr lang="en-US" sz="1800" dirty="0" smtClean="0"/>
              <a:t>116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Street Centre ($30,634 in 2013)</a:t>
            </a:r>
          </a:p>
          <a:p>
            <a:pPr lvl="1"/>
            <a:r>
              <a:rPr lang="en-US" sz="1800" dirty="0" smtClean="0"/>
              <a:t>Legacy ($72,869 in 2013)</a:t>
            </a:r>
          </a:p>
          <a:p>
            <a:pPr lvl="1"/>
            <a:r>
              <a:rPr lang="en-US" sz="1800" dirty="0" smtClean="0"/>
              <a:t>Merchants  Square ($202,519 in 2013, now paid off)</a:t>
            </a:r>
          </a:p>
          <a:p>
            <a:pPr lvl="1"/>
            <a:r>
              <a:rPr lang="en-US" sz="1800" dirty="0" err="1" smtClean="0"/>
              <a:t>Parkwood</a:t>
            </a:r>
            <a:r>
              <a:rPr lang="en-US" sz="1800" dirty="0" smtClean="0"/>
              <a:t> East ($833,508 in 2013)</a:t>
            </a:r>
          </a:p>
          <a:p>
            <a:pPr lvl="1"/>
            <a:r>
              <a:rPr lang="en-US" sz="1800" dirty="0" err="1" smtClean="0"/>
              <a:t>Parkwood</a:t>
            </a:r>
            <a:r>
              <a:rPr lang="en-US" sz="1800" dirty="0" smtClean="0"/>
              <a:t> Crossing ($1,141,654 in 2013)</a:t>
            </a:r>
          </a:p>
          <a:p>
            <a:pPr lvl="1"/>
            <a:r>
              <a:rPr lang="en-US" sz="1800" dirty="0" smtClean="0"/>
              <a:t>Arts District Lofts/Sophia Square ($863,015 in 2013)</a:t>
            </a:r>
          </a:p>
          <a:p>
            <a:pPr lvl="1"/>
            <a:r>
              <a:rPr lang="en-US" sz="1800" dirty="0" smtClean="0"/>
              <a:t>Huntington (questions remain on this moniker, but $54,366 in 2013)</a:t>
            </a:r>
          </a:p>
          <a:p>
            <a:pPr lvl="1"/>
            <a:r>
              <a:rPr lang="en-US" sz="1800" dirty="0" smtClean="0"/>
              <a:t>2013 Total ‘Developer Pass-Through’ $3.2 million</a:t>
            </a:r>
          </a:p>
          <a:p>
            <a:pPr lvl="2"/>
            <a:r>
              <a:rPr lang="en-US" sz="1500" dirty="0" smtClean="0"/>
              <a:t>2013 Total Carmel TIF was $20.3 million, leaving $17.1 million for other CRC expenses.</a:t>
            </a:r>
            <a:endParaRPr lang="en-US" sz="15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CRC Primary Debt Obligations (Bonds)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2012, the CRC re-financed 21 CRC debt obligations</a:t>
            </a:r>
          </a:p>
          <a:p>
            <a:pPr lvl="1"/>
            <a:r>
              <a:rPr lang="en-US" dirty="0" smtClean="0"/>
              <a:t>(see pp B-4 through B-5 &amp; B-10 of Official Statement.)</a:t>
            </a:r>
          </a:p>
          <a:p>
            <a:pPr lvl="1"/>
            <a:r>
              <a:rPr lang="en-US" dirty="0" smtClean="0"/>
              <a:t>Total of CRC debt re-financed = $196.3 million (p. B-10).</a:t>
            </a:r>
          </a:p>
          <a:p>
            <a:r>
              <a:rPr lang="en-US" dirty="0" smtClean="0"/>
              <a:t>In 2014, additional CRC debt was re-financed.</a:t>
            </a:r>
          </a:p>
          <a:p>
            <a:pPr lvl="1"/>
            <a:r>
              <a:rPr lang="en-US" dirty="0" smtClean="0"/>
              <a:t>$58.0 million in bonds for the Performing Arts Center;</a:t>
            </a:r>
          </a:p>
          <a:p>
            <a:pPr lvl="2"/>
            <a:r>
              <a:rPr lang="en-US" dirty="0" smtClean="0"/>
              <a:t>(Official Statement, p. 4)</a:t>
            </a:r>
          </a:p>
          <a:p>
            <a:pPr lvl="2"/>
            <a:r>
              <a:rPr lang="en-US" dirty="0" smtClean="0"/>
              <a:t>(other bond re-financed apparently not related to CRC)</a:t>
            </a:r>
          </a:p>
          <a:p>
            <a:r>
              <a:rPr lang="en-US" dirty="0" smtClean="0"/>
              <a:t>Additional CRC debt exists but has not been re-financed.</a:t>
            </a:r>
          </a:p>
          <a:p>
            <a:r>
              <a:rPr lang="en-US" dirty="0" smtClean="0"/>
              <a:t>2012 ($196.3 million) &amp; 2014 bonds ($58 million) are backed by the Special Benefits Tax (SBT).</a:t>
            </a:r>
          </a:p>
          <a:p>
            <a:pPr lvl="1"/>
            <a:r>
              <a:rPr lang="en-US" dirty="0" smtClean="0"/>
              <a:t>(Recall SBT provisions of Ord. D-2108-12.)</a:t>
            </a:r>
          </a:p>
          <a:p>
            <a:pPr lvl="1"/>
            <a:r>
              <a:rPr lang="en-US" dirty="0" smtClean="0"/>
              <a:t>Bonds are not amortized through ‘flat-payments,’ so amortization must be carefully managed.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Revenue Deposit Agreement (RDA)</a:t>
            </a:r>
            <a:br>
              <a:rPr lang="en-US" sz="4000" dirty="0" smtClean="0"/>
            </a:br>
            <a:r>
              <a:rPr lang="en-US" sz="4000" dirty="0" smtClean="0"/>
              <a:t>(amended twice)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935480"/>
            <a:ext cx="8229600" cy="43891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an attempt to provide more direct management of TIF revenues by the CRC, a “Revenue Deposit Agreement” (RDA) was approved in 2012;</a:t>
            </a:r>
          </a:p>
          <a:p>
            <a:pPr lvl="1"/>
            <a:r>
              <a:rPr lang="en-US" dirty="0" smtClean="0"/>
              <a:t>TIF revenue from 24 (of the 33) ED Areas was committed to bond payments (see Exhibit A).</a:t>
            </a:r>
          </a:p>
          <a:p>
            <a:pPr lvl="2"/>
            <a:r>
              <a:rPr lang="en-US" dirty="0" smtClean="0"/>
              <a:t>TIF revenues in excess of the bond payment for any year are to be deposited to the Allocation Fund (for CRC projects).</a:t>
            </a:r>
          </a:p>
          <a:p>
            <a:pPr lvl="1"/>
            <a:r>
              <a:rPr lang="en-US" dirty="0" smtClean="0"/>
              <a:t>TIF revenue from “</a:t>
            </a:r>
            <a:r>
              <a:rPr lang="en-US" dirty="0" err="1" smtClean="0"/>
              <a:t>Parkwood</a:t>
            </a:r>
            <a:r>
              <a:rPr lang="en-US" dirty="0" smtClean="0"/>
              <a:t>” was committed to a Supplemental Reserve Fund (SRF).</a:t>
            </a:r>
          </a:p>
          <a:p>
            <a:pPr lvl="2"/>
            <a:r>
              <a:rPr lang="en-US" dirty="0" smtClean="0"/>
              <a:t>“</a:t>
            </a:r>
            <a:r>
              <a:rPr lang="en-US" dirty="0" err="1" smtClean="0"/>
              <a:t>Parkwood</a:t>
            </a:r>
            <a:r>
              <a:rPr lang="en-US" dirty="0" smtClean="0"/>
              <a:t>” nomenclature is currently being clarified.</a:t>
            </a:r>
          </a:p>
          <a:p>
            <a:pPr lvl="1"/>
            <a:r>
              <a:rPr lang="en-US" dirty="0" smtClean="0"/>
              <a:t>Other technical clarifications of the RDA are currently being discussed.</a:t>
            </a:r>
          </a:p>
          <a:p>
            <a:r>
              <a:rPr lang="en-US" dirty="0" smtClean="0"/>
              <a:t>First Amendment (2013)</a:t>
            </a:r>
          </a:p>
          <a:p>
            <a:pPr lvl="1"/>
            <a:r>
              <a:rPr lang="en-US" dirty="0" err="1" smtClean="0"/>
              <a:t>Cl-Tr</a:t>
            </a:r>
            <a:r>
              <a:rPr lang="en-US" dirty="0" smtClean="0"/>
              <a:t> currently requesting technical clarifications.</a:t>
            </a:r>
          </a:p>
          <a:p>
            <a:r>
              <a:rPr lang="en-US" dirty="0" smtClean="0"/>
              <a:t>Second Amendment (2014)</a:t>
            </a:r>
          </a:p>
          <a:p>
            <a:pPr lvl="1"/>
            <a:r>
              <a:rPr lang="en-US" dirty="0" smtClean="0"/>
              <a:t>Provides that “savings” from 2014 re-financed debt be deposited to the SRF (see Exhibit E).</a:t>
            </a:r>
          </a:p>
          <a:p>
            <a:pPr lvl="1"/>
            <a:r>
              <a:rPr lang="en-US" dirty="0" err="1" smtClean="0"/>
              <a:t>Cl-Tr</a:t>
            </a:r>
            <a:r>
              <a:rPr lang="en-US" dirty="0" smtClean="0"/>
              <a:t> requesting technical clarifications.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2471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Apparent Intent of the RDA is to protect against the SBT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provision for the Supplemental Reserve Fund (SRF) appears to be intended to provide taxpayer protection against implementation of the SBT.</a:t>
            </a:r>
          </a:p>
          <a:p>
            <a:r>
              <a:rPr lang="en-US" dirty="0" err="1" smtClean="0"/>
              <a:t>Cl-Tr</a:t>
            </a:r>
            <a:r>
              <a:rPr lang="en-US" dirty="0" smtClean="0"/>
              <a:t> is attempting to clarify and quantify the precise financial impact of the SRF and associated SBT risk.</a:t>
            </a:r>
          </a:p>
          <a:p>
            <a:pPr lvl="1"/>
            <a:r>
              <a:rPr lang="en-US" dirty="0" err="1" smtClean="0"/>
              <a:t>Cl-Tr</a:t>
            </a:r>
            <a:r>
              <a:rPr lang="en-US" dirty="0" smtClean="0"/>
              <a:t> will consult with Council re: public policy issues.</a:t>
            </a:r>
          </a:p>
          <a:p>
            <a:pPr lvl="1"/>
            <a:r>
              <a:rPr lang="en-US" dirty="0" smtClean="0"/>
              <a:t>RDA terms (especially SRF) will be included in </a:t>
            </a:r>
            <a:r>
              <a:rPr lang="en-US" dirty="0" err="1" smtClean="0"/>
              <a:t>Cl-Tr</a:t>
            </a:r>
            <a:r>
              <a:rPr lang="en-US" dirty="0" smtClean="0"/>
              <a:t> financial reporting, once quantified.</a:t>
            </a:r>
          </a:p>
          <a:p>
            <a:r>
              <a:rPr lang="en-US" dirty="0" smtClean="0"/>
              <a:t>Several areas of potential conflict with developer pass-through and/or “savings” of 2014 bond also being clarified.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58200" cy="1048512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/>
              <a:t>Cl-Tr</a:t>
            </a:r>
            <a:r>
              <a:rPr lang="en-US" sz="4000" dirty="0" smtClean="0"/>
              <a:t> is attempting to develop a CRC Comprehensive Debt Management Schedule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Working with accountants &amp; SBOA to develop a comprehensive schedule of CRC debt amortization covering all outstanding CRC debts (especially TIF obligations), showing annual payments through full debt retirement of each debt issue (~2038).</a:t>
            </a:r>
          </a:p>
          <a:p>
            <a:pPr lvl="1"/>
            <a:r>
              <a:rPr lang="en-US" dirty="0" smtClean="0"/>
              <a:t>This effort has not yet included CRC ‘Secondary’ obligations.</a:t>
            </a:r>
          </a:p>
          <a:p>
            <a:r>
              <a:rPr lang="en-US" dirty="0" smtClean="0"/>
              <a:t>Effort will require complete cooperation from the CRC &amp; its staff in order to assure that it is comprehensive.</a:t>
            </a:r>
          </a:p>
          <a:p>
            <a:r>
              <a:rPr lang="en-US" dirty="0" smtClean="0"/>
              <a:t>For reference purposes, in 2013 (first year of </a:t>
            </a:r>
            <a:r>
              <a:rPr lang="en-US" dirty="0" err="1" smtClean="0"/>
              <a:t>Cl-Tr</a:t>
            </a:r>
            <a:r>
              <a:rPr lang="en-US" dirty="0" smtClean="0"/>
              <a:t> management), debt amortization totaled $16.1 million.</a:t>
            </a:r>
          </a:p>
          <a:p>
            <a:pPr lvl="1"/>
            <a:r>
              <a:rPr lang="en-US" dirty="0" smtClean="0"/>
              <a:t>Note: $17.1 million was net of Developer Pass-Through (2013).</a:t>
            </a:r>
          </a:p>
          <a:p>
            <a:pPr lvl="1"/>
            <a:r>
              <a:rPr lang="en-US" dirty="0" smtClean="0"/>
              <a:t>Note: debt amortization is not ‘flat payment.’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‘Secondary’ CRC Debt Obligations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‘Secondary’ CRC debt obligations have not yet been fully identified nor quantified.</a:t>
            </a:r>
          </a:p>
          <a:p>
            <a:r>
              <a:rPr lang="en-US" dirty="0" smtClean="0"/>
              <a:t>Village Financial obligation discovered December, 2013.</a:t>
            </a:r>
          </a:p>
          <a:p>
            <a:pPr lvl="1"/>
            <a:r>
              <a:rPr lang="en-US" dirty="0" smtClean="0"/>
              <a:t>Two “secondary” obligations ($4.5 million &amp; $1.0 million) related to </a:t>
            </a:r>
            <a:r>
              <a:rPr lang="en-US" dirty="0" err="1" smtClean="0"/>
              <a:t>Pedcor</a:t>
            </a:r>
            <a:r>
              <a:rPr lang="en-US" dirty="0" smtClean="0"/>
              <a:t> development/City Center.</a:t>
            </a:r>
          </a:p>
          <a:p>
            <a:pPr lvl="1"/>
            <a:r>
              <a:rPr lang="en-US" dirty="0" smtClean="0"/>
              <a:t>Payment requested for July-Dec 2013 interest ($83,709).</a:t>
            </a:r>
          </a:p>
          <a:p>
            <a:pPr lvl="1"/>
            <a:r>
              <a:rPr lang="en-US" dirty="0" smtClean="0"/>
              <a:t>Public testimony on February 17 indicated that CRC had previously stated that this debt was not accruing interest.</a:t>
            </a:r>
          </a:p>
          <a:p>
            <a:pPr lvl="1"/>
            <a:r>
              <a:rPr lang="en-US" dirty="0" smtClean="0"/>
              <a:t>Instead, interest was ‘accruing’ but not ‘payable.’  (interest went to increased principle payable beginning 2019.)</a:t>
            </a:r>
          </a:p>
          <a:p>
            <a:pPr lvl="1"/>
            <a:r>
              <a:rPr lang="en-US" dirty="0" smtClean="0"/>
              <a:t>Obligation based on calculation of “excess TIF” from City Center development.</a:t>
            </a:r>
          </a:p>
          <a:p>
            <a:pPr lvl="1"/>
            <a:r>
              <a:rPr lang="en-US" dirty="0" smtClean="0"/>
              <a:t>(Impact on overall TIF revenue is unclear at this time, but it appears that ~$84,000 in interest will be due bi-annually.)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4851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Keystone/Sophia Square </a:t>
            </a:r>
            <a:br>
              <a:rPr lang="en-US" sz="4000" dirty="0" smtClean="0"/>
            </a:br>
            <a:r>
              <a:rPr lang="en-US" sz="4000" dirty="0" smtClean="0"/>
              <a:t>Secondary TIF/CRC Obligation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Keystone/Sophia Square development appears to be governed by 8 separate legal documents.</a:t>
            </a:r>
          </a:p>
          <a:p>
            <a:r>
              <a:rPr lang="en-US" dirty="0" smtClean="0"/>
              <a:t>Developer committed to a ‘guarantee’ of $200,000/year in certain TIF revenues (calculation not yet clear).</a:t>
            </a:r>
          </a:p>
          <a:p>
            <a:r>
              <a:rPr lang="en-US" dirty="0" smtClean="0"/>
              <a:t>In return, CRC committed to pay for maintenance of parking garage (estimated at $320,000 to $350,000/yr.)</a:t>
            </a:r>
          </a:p>
          <a:p>
            <a:pPr lvl="1"/>
            <a:r>
              <a:rPr lang="en-US" dirty="0" smtClean="0"/>
              <a:t>Documents indicate that the CRC “assigned” the maintenance cost to the City (have not yet located the ‘assignment’ document), but CRC ‘kept’ the revenue for CRC use.</a:t>
            </a:r>
          </a:p>
          <a:p>
            <a:pPr lvl="1"/>
            <a:r>
              <a:rPr lang="en-US" dirty="0" smtClean="0"/>
              <a:t>Not yet clear who owes the maintenance costs.</a:t>
            </a:r>
          </a:p>
          <a:p>
            <a:pPr lvl="1"/>
            <a:r>
              <a:rPr lang="en-US" dirty="0" smtClean="0"/>
              <a:t>Neither Developer, nor City, nor CRC have paid secondary obligations for 2103 or 2014.</a:t>
            </a:r>
          </a:p>
          <a:p>
            <a:pPr lvl="1"/>
            <a:r>
              <a:rPr lang="en-US" dirty="0" smtClean="0"/>
              <a:t>Dispute/questions ongoing.</a:t>
            </a:r>
          </a:p>
          <a:p>
            <a:pPr lvl="1"/>
            <a:r>
              <a:rPr lang="en-US" dirty="0" smtClean="0"/>
              <a:t>Unclear impact on TIF revenues available for debt amortization.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Possible Impact of Secondary CRC Obligations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number and amounts of ‘secondary’ CRC obligations have not yet been determined.</a:t>
            </a:r>
          </a:p>
          <a:p>
            <a:r>
              <a:rPr lang="en-US" dirty="0" smtClean="0"/>
              <a:t>No apparent previous financial reports included ‘secondary’ obligations.</a:t>
            </a:r>
          </a:p>
          <a:p>
            <a:r>
              <a:rPr lang="en-US" dirty="0" smtClean="0"/>
              <a:t>‘Secondary’ obligations appear to have a mathematical  impact on growth in TIF revenue by committing additional TIF funds to developers as ‘excess TIF’ is created.</a:t>
            </a:r>
          </a:p>
          <a:p>
            <a:pPr lvl="1"/>
            <a:r>
              <a:rPr lang="en-US" dirty="0" smtClean="0"/>
              <a:t>(Does Village Financial require $168,000/year in TIF? )</a:t>
            </a:r>
          </a:p>
          <a:p>
            <a:pPr lvl="1"/>
            <a:r>
              <a:rPr lang="en-US" dirty="0" smtClean="0"/>
              <a:t>(Does Sophia Square require $300,000/year in TIF?)</a:t>
            </a:r>
          </a:p>
          <a:p>
            <a:r>
              <a:rPr lang="en-US" dirty="0" smtClean="0"/>
              <a:t>Questions re: how expenses can be ‘assigned’ to taxpayers, while revenues are captured.</a:t>
            </a:r>
          </a:p>
          <a:p>
            <a:r>
              <a:rPr lang="en-US" dirty="0" smtClean="0"/>
              <a:t>Questions re: financial interactions between conditions and TIF availability.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10512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Cl-Tr</a:t>
            </a:r>
            <a:r>
              <a:rPr lang="en-US" sz="4000" dirty="0" smtClean="0"/>
              <a:t> is working to get a clear understanding of the CRC’s Secondary Obligations…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81400"/>
          </a:xfrm>
        </p:spPr>
        <p:txBody>
          <a:bodyPr/>
          <a:lstStyle/>
          <a:p>
            <a:r>
              <a:rPr lang="en-US" dirty="0" smtClean="0"/>
              <a:t>As stated, new facts have been discovered as research has progressed.</a:t>
            </a:r>
          </a:p>
          <a:p>
            <a:r>
              <a:rPr lang="en-US" dirty="0" err="1" smtClean="0"/>
              <a:t>Cl-Tr</a:t>
            </a:r>
            <a:r>
              <a:rPr lang="en-US" dirty="0" smtClean="0"/>
              <a:t> is to report findings to the SBOA &amp; Council.</a:t>
            </a:r>
          </a:p>
          <a:p>
            <a:r>
              <a:rPr lang="en-US" dirty="0" smtClean="0"/>
              <a:t>Council &amp; Mayor have final decisions regarding the public policies related to CRC finances.</a:t>
            </a:r>
          </a:p>
          <a:p>
            <a:r>
              <a:rPr lang="en-US" dirty="0" smtClean="0"/>
              <a:t>As secondary obligations are clarified, </a:t>
            </a:r>
            <a:r>
              <a:rPr lang="en-US" dirty="0" err="1" smtClean="0"/>
              <a:t>Cl-Tr</a:t>
            </a:r>
            <a:r>
              <a:rPr lang="en-US" dirty="0" smtClean="0"/>
              <a:t> will work to bring them into the overall CRC Comprehensive Debt Management Schedule.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Premise is to Present Documents – not to persuade you.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Democracy requires many voices to be reconciled through discussion.  It is politics that seeks to bend the discussion in some specific direction.</a:t>
            </a:r>
          </a:p>
          <a:p>
            <a:r>
              <a:rPr lang="en-US" sz="2400" dirty="0" smtClean="0"/>
              <a:t>A Public Policy Consultant provides a factual basis for the democratic discussion, and must have faith in the process.</a:t>
            </a:r>
          </a:p>
          <a:p>
            <a:pPr lvl="1"/>
            <a:r>
              <a:rPr lang="en-US" sz="2200" dirty="0" smtClean="0"/>
              <a:t>(Some discussions turn out better than others.)</a:t>
            </a:r>
          </a:p>
          <a:p>
            <a:r>
              <a:rPr lang="en-US" sz="2400" dirty="0" smtClean="0"/>
              <a:t>Without transparency, democracy cannot be effective, and certainly cannot survive.</a:t>
            </a:r>
          </a:p>
          <a:p>
            <a:pPr lvl="1"/>
            <a:r>
              <a:rPr lang="en-US" sz="2200" dirty="0" smtClean="0"/>
              <a:t>The public must have transparent access to the facts.</a:t>
            </a:r>
            <a:endParaRPr lang="en-US" sz="2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“Other” CRC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Cl-Tr</a:t>
            </a:r>
            <a:r>
              <a:rPr lang="en-US" dirty="0" smtClean="0"/>
              <a:t> requested an itemization of “Other” CRC revenue on February 28.</a:t>
            </a:r>
          </a:p>
          <a:p>
            <a:r>
              <a:rPr lang="en-US" dirty="0" smtClean="0"/>
              <a:t>First response indicated ~$2.5 million in ‘other’ revenue.</a:t>
            </a:r>
          </a:p>
          <a:p>
            <a:r>
              <a:rPr lang="en-US" dirty="0" smtClean="0"/>
              <a:t>Later responses removed $0.56 million &amp; moved it to TIF, while raising other questions.</a:t>
            </a:r>
          </a:p>
          <a:p>
            <a:r>
              <a:rPr lang="en-US" dirty="0" smtClean="0"/>
              <a:t>Questions related to Sophia Square secondary obligations.</a:t>
            </a:r>
          </a:p>
          <a:p>
            <a:r>
              <a:rPr lang="en-US" dirty="0" smtClean="0"/>
              <a:t>May 21 documents from CRC indicate additional refinement of ‘other’ revenue &amp; management.</a:t>
            </a:r>
          </a:p>
          <a:p>
            <a:pPr lvl="1"/>
            <a:r>
              <a:rPr lang="en-US" dirty="0" smtClean="0"/>
              <a:t>May 21 CRC report shows $48,000 cash balance, assuming $1.o million in real estate sales for 2014. (awaiting electronic docs)</a:t>
            </a:r>
          </a:p>
          <a:p>
            <a:pPr lvl="1"/>
            <a:r>
              <a:rPr lang="en-US" dirty="0" err="1" smtClean="0"/>
              <a:t>Cl-Tr</a:t>
            </a:r>
            <a:r>
              <a:rPr lang="en-US" dirty="0" smtClean="0"/>
              <a:t> has questions pending re: May 21 report.</a:t>
            </a:r>
          </a:p>
          <a:p>
            <a:r>
              <a:rPr lang="en-US" dirty="0" smtClean="0"/>
              <a:t>New CRC Director is working to improve CRC financial management practices.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Final thoughts…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CRC has publicly stated that their financial transactions are ‘extremely complex.’</a:t>
            </a:r>
          </a:p>
          <a:p>
            <a:r>
              <a:rPr lang="en-US" dirty="0" smtClean="0"/>
              <a:t>‘Complex’ is not illegal, however, increased complexity = increased management (cost);</a:t>
            </a:r>
          </a:p>
          <a:p>
            <a:pPr lvl="1"/>
            <a:r>
              <a:rPr lang="en-US" dirty="0" smtClean="0"/>
              <a:t>D-2108-12 provision re: CRC’s “actively avoided” outside oversight of its finances;</a:t>
            </a:r>
          </a:p>
          <a:p>
            <a:pPr lvl="1"/>
            <a:r>
              <a:rPr lang="en-US" dirty="0" smtClean="0"/>
              <a:t>2013 discovery of debt payments previously stated not to be accruing interest (</a:t>
            </a:r>
            <a:r>
              <a:rPr lang="en-US" smtClean="0"/>
              <a:t>Village Financial);</a:t>
            </a:r>
            <a:endParaRPr lang="en-US" dirty="0" smtClean="0"/>
          </a:p>
          <a:p>
            <a:pPr lvl="1"/>
            <a:r>
              <a:rPr lang="en-US" dirty="0" smtClean="0"/>
              <a:t>‘assignment’ of Keystone payment obligation to City while CRC keeps TIF revenue presents a public policy question;</a:t>
            </a:r>
          </a:p>
          <a:p>
            <a:pPr lvl="1"/>
            <a:r>
              <a:rPr lang="en-US" dirty="0" smtClean="0"/>
              <a:t>Unclear impact of secondary obligations on funds available for CRC projects, as well as repayment of primary obligations;</a:t>
            </a:r>
          </a:p>
          <a:p>
            <a:pPr lvl="1"/>
            <a:r>
              <a:rPr lang="en-US" dirty="0" smtClean="0"/>
              <a:t>RDA provisions must be clarified for proper implementation.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Opening Thoughts on TIF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TIF is a useful tool for expanding the local economy, through economic development and redevelopment.</a:t>
            </a:r>
          </a:p>
          <a:p>
            <a:r>
              <a:rPr lang="en-US" sz="2000" dirty="0" smtClean="0"/>
              <a:t>It is valuable in addressing urban blight, re-occupying abandoned industrial buildings, and stimulating new jobs.</a:t>
            </a:r>
          </a:p>
          <a:p>
            <a:r>
              <a:rPr lang="en-US" sz="2000" dirty="0" smtClean="0"/>
              <a:t>Like any tool, it can be misused, sometimes unintentionally.</a:t>
            </a:r>
          </a:p>
          <a:p>
            <a:r>
              <a:rPr lang="en-US" sz="2000" dirty="0" smtClean="0"/>
              <a:t>However, when TIF is used to stimulate the local economy and generate more taxable value, it is almost always successful.</a:t>
            </a:r>
          </a:p>
          <a:p>
            <a:r>
              <a:rPr lang="en-US" sz="2000" dirty="0" smtClean="0"/>
              <a:t>Currently, there is an ongoing discussion about effective public investment, i.e., the Pacers, the Colts, the Palladium, etc.</a:t>
            </a:r>
          </a:p>
          <a:p>
            <a:r>
              <a:rPr lang="en-US" sz="2000" dirty="0" smtClean="0"/>
              <a:t>While those discussions may be valuable, I simply encourage people to consider that TIF was intended as an investment in stimulating taxable economic activity.  (Stimulating tax exempt activity was not discussed.)</a:t>
            </a:r>
          </a:p>
          <a:p>
            <a:pPr lvl="1"/>
            <a:r>
              <a:rPr lang="en-US" sz="2000" dirty="0" smtClean="0"/>
              <a:t>This doesn’t mean it is wrong.  It simply means it wasn’t discussed.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 Role of the Clerk-Treasurer in CRC Transparency: CRC Documents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Problems/concerns re: CRC financial practices were voiced prior to 2012, but only addressed as part of addressing the CRC’s “unsustainable” financial practices.</a:t>
            </a:r>
          </a:p>
          <a:p>
            <a:pPr lvl="1"/>
            <a:r>
              <a:rPr lang="en-US" sz="2200" dirty="0" smtClean="0"/>
              <a:t>$185 million in CRC debt was re-financed in December, 2012;</a:t>
            </a:r>
          </a:p>
          <a:p>
            <a:pPr lvl="1"/>
            <a:r>
              <a:rPr lang="en-US" sz="2200" dirty="0" err="1" smtClean="0"/>
              <a:t>Cl-Tr</a:t>
            </a:r>
            <a:r>
              <a:rPr lang="en-US" sz="2200" dirty="0" smtClean="0"/>
              <a:t> </a:t>
            </a:r>
            <a:r>
              <a:rPr lang="en-US" sz="2200" dirty="0" err="1" smtClean="0"/>
              <a:t>Cordray</a:t>
            </a:r>
            <a:r>
              <a:rPr lang="en-US" sz="2200" dirty="0" smtClean="0"/>
              <a:t> was placed in charge of CRC records &amp; finances.</a:t>
            </a:r>
          </a:p>
          <a:p>
            <a:pPr lvl="2"/>
            <a:r>
              <a:rPr lang="en-US" sz="1900" dirty="0" smtClean="0"/>
              <a:t>100,000 - 200,000 pages of CRC documents were presented;</a:t>
            </a:r>
          </a:p>
          <a:p>
            <a:pPr lvl="2"/>
            <a:r>
              <a:rPr lang="en-US" sz="1900" dirty="0" smtClean="0"/>
              <a:t>Many were disorganized &amp; there was no method to determine whether documents had been omitted.</a:t>
            </a:r>
          </a:p>
          <a:p>
            <a:pPr lvl="2"/>
            <a:r>
              <a:rPr lang="en-US" sz="1900" dirty="0" smtClean="0"/>
              <a:t>Ms. </a:t>
            </a:r>
            <a:r>
              <a:rPr lang="en-US" sz="1900" dirty="0" err="1" smtClean="0"/>
              <a:t>Cordray</a:t>
            </a:r>
            <a:r>
              <a:rPr lang="en-US" sz="1900" dirty="0" smtClean="0"/>
              <a:t> scanned all documents and made them accessible on </a:t>
            </a:r>
            <a:r>
              <a:rPr lang="en-US" sz="1900" dirty="0" err="1" smtClean="0"/>
              <a:t>Lazerfiche</a:t>
            </a:r>
            <a:r>
              <a:rPr lang="en-US" sz="1900" dirty="0" smtClean="0"/>
              <a:t> in the form and organization presented.</a:t>
            </a:r>
          </a:p>
          <a:p>
            <a:pPr lvl="1"/>
            <a:r>
              <a:rPr lang="en-US" sz="2200" dirty="0" smtClean="0"/>
              <a:t>All </a:t>
            </a:r>
            <a:r>
              <a:rPr lang="en-US" sz="2200" dirty="0" err="1" smtClean="0"/>
              <a:t>lazerfiche</a:t>
            </a:r>
            <a:r>
              <a:rPr lang="en-US" sz="2200" dirty="0" smtClean="0"/>
              <a:t> documents provided can be reviewed on the Clerk-Treasurer’s section of the Carmel website.</a:t>
            </a:r>
            <a:endParaRPr lang="en-US" sz="1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Everyone should read Ordinance D-2108-12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Ord. D-2108-12 was part of the 2012 CRC debt re-financing.</a:t>
            </a:r>
          </a:p>
          <a:p>
            <a:pPr lvl="1"/>
            <a:r>
              <a:rPr lang="en-US" i="1" dirty="0" smtClean="0"/>
              <a:t>“WHEREAS, since 2008, the CRC actively avoided Council oversight of its finances…”</a:t>
            </a:r>
          </a:p>
          <a:p>
            <a:pPr lvl="1"/>
            <a:r>
              <a:rPr lang="en-US" i="1" dirty="0" smtClean="0"/>
              <a:t>“WHEREAS, since 2008, the CRC committed to over $200 million of obligations representing indebtedness without Council approval…”</a:t>
            </a:r>
          </a:p>
          <a:p>
            <a:pPr lvl="1"/>
            <a:r>
              <a:rPr lang="en-US" i="1" dirty="0" smtClean="0"/>
              <a:t>WHEREAS IC 36-7-14-3 requires that all of the territory within the corporate boundaries</a:t>
            </a:r>
            <a:r>
              <a:rPr lang="en-US" b="1" i="1" dirty="0" smtClean="0"/>
              <a:t> </a:t>
            </a:r>
            <a:r>
              <a:rPr lang="en-US" i="1" dirty="0" smtClean="0"/>
              <a:t>of a municipality constitutes a taxing district for the purpose of levying and collecting special benefits taxes for redevelopment purposes…”</a:t>
            </a:r>
          </a:p>
          <a:p>
            <a:pPr lvl="1"/>
            <a:r>
              <a:rPr lang="en-US" i="1" dirty="0" smtClean="0"/>
              <a:t>“Any entity that receives grants from the CRC must agree in writing to comply with the Access to Public Records Act, IC 5-14-3-1, et </a:t>
            </a:r>
            <a:r>
              <a:rPr lang="en-US" i="1" dirty="0" err="1" smtClean="0"/>
              <a:t>seq</a:t>
            </a:r>
            <a:r>
              <a:rPr lang="en-US" i="1" dirty="0" smtClean="0"/>
              <a:t>…”  (applied to 4CDC)</a:t>
            </a:r>
          </a:p>
          <a:p>
            <a:pPr lvl="1"/>
            <a:r>
              <a:rPr lang="en-US" i="1" dirty="0" smtClean="0"/>
              <a:t>(emphasis added)</a:t>
            </a:r>
            <a:endParaRPr lang="en-US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Role of the </a:t>
            </a:r>
            <a:r>
              <a:rPr lang="en-US" sz="4000" dirty="0" err="1" smtClean="0"/>
              <a:t>Cl-Tr</a:t>
            </a:r>
            <a:r>
              <a:rPr lang="en-US" sz="4000" dirty="0" smtClean="0"/>
              <a:t> in Organizing &amp; Managing CRC Finances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Clerk-Treasurer serves as a “clerk” and a “treasurer.”  </a:t>
            </a:r>
          </a:p>
          <a:p>
            <a:pPr lvl="1"/>
            <a:r>
              <a:rPr lang="en-US" dirty="0" err="1" smtClean="0"/>
              <a:t>Cl-Tr</a:t>
            </a:r>
            <a:r>
              <a:rPr lang="en-US" dirty="0" smtClean="0"/>
              <a:t> has no authority to make public policy.</a:t>
            </a:r>
          </a:p>
          <a:p>
            <a:pPr lvl="1"/>
            <a:r>
              <a:rPr lang="en-US" dirty="0" smtClean="0"/>
              <a:t>Public policy rests with the City Council &amp; Mayor.</a:t>
            </a:r>
          </a:p>
          <a:p>
            <a:r>
              <a:rPr lang="en-US" dirty="0" smtClean="0"/>
              <a:t>CRC financial practices had been cited in SBOA audits for several years.</a:t>
            </a:r>
          </a:p>
          <a:p>
            <a:r>
              <a:rPr lang="en-US" dirty="0" err="1" smtClean="0"/>
              <a:t>Cl-Tr</a:t>
            </a:r>
            <a:r>
              <a:rPr lang="en-US" dirty="0" smtClean="0"/>
              <a:t> has attempted to organize CRC financial records &amp; provide transparent reports;</a:t>
            </a:r>
          </a:p>
          <a:p>
            <a:pPr lvl="1"/>
            <a:r>
              <a:rPr lang="en-US" dirty="0" smtClean="0"/>
              <a:t>Revenues (TIF &amp; ‘other’);</a:t>
            </a:r>
          </a:p>
          <a:p>
            <a:pPr lvl="1"/>
            <a:r>
              <a:rPr lang="en-US" dirty="0" smtClean="0"/>
              <a:t>Debt &amp; debt payments;</a:t>
            </a:r>
          </a:p>
          <a:p>
            <a:pPr lvl="1"/>
            <a:r>
              <a:rPr lang="en-US" dirty="0" smtClean="0"/>
              <a:t>Contracts &amp; other obligations.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CRC has designated 33 ED Areas (TIF)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The Hamilton County Auditor actively manages TIF revenue from 33 ED Areas/Tax Allocation Areas (TIF).</a:t>
            </a:r>
          </a:p>
          <a:p>
            <a:pPr lvl="1"/>
            <a:r>
              <a:rPr lang="en-US" sz="2200" dirty="0" smtClean="0"/>
              <a:t>All Auditor records are public.</a:t>
            </a:r>
          </a:p>
          <a:p>
            <a:pPr lvl="1"/>
            <a:r>
              <a:rPr lang="en-US" sz="2200" dirty="0" smtClean="0"/>
              <a:t>Auditor shows Gross Tax &amp; Net Tax for each ED Area.</a:t>
            </a:r>
          </a:p>
          <a:p>
            <a:pPr lvl="1"/>
            <a:r>
              <a:rPr lang="en-US" sz="2200" dirty="0" smtClean="0"/>
              <a:t>(see Auditor breakdown for 2014)</a:t>
            </a:r>
          </a:p>
          <a:p>
            <a:r>
              <a:rPr lang="en-US" dirty="0" smtClean="0"/>
              <a:t>TIF Revenue is affected by:</a:t>
            </a:r>
          </a:p>
          <a:p>
            <a:pPr lvl="1"/>
            <a:r>
              <a:rPr lang="en-US" sz="2200" dirty="0" smtClean="0"/>
              <a:t>Assessed value of property;</a:t>
            </a:r>
          </a:p>
          <a:p>
            <a:pPr lvl="2"/>
            <a:r>
              <a:rPr lang="en-US" sz="1900" dirty="0" smtClean="0"/>
              <a:t>Appeals of assessed value affect TIF;</a:t>
            </a:r>
          </a:p>
          <a:p>
            <a:pPr lvl="1"/>
            <a:r>
              <a:rPr lang="en-US" sz="2200" dirty="0" smtClean="0"/>
              <a:t>Non-payment/delinquent payment of property taxes;</a:t>
            </a:r>
          </a:p>
          <a:p>
            <a:pPr lvl="1"/>
            <a:r>
              <a:rPr lang="en-US" sz="2200" dirty="0" smtClean="0"/>
              <a:t>Legislative actions;</a:t>
            </a:r>
          </a:p>
          <a:p>
            <a:pPr lvl="1"/>
            <a:r>
              <a:rPr lang="en-US" sz="2200" dirty="0" smtClean="0"/>
              <a:t>Multiple other factors.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TIF &amp; ‘Other’ CRC Revenues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Vast majority of CRC revenues are TIF;</a:t>
            </a:r>
          </a:p>
          <a:p>
            <a:pPr lvl="1"/>
            <a:r>
              <a:rPr lang="en-US" dirty="0" smtClean="0"/>
              <a:t>$20.3 million in 2013;</a:t>
            </a:r>
          </a:p>
          <a:p>
            <a:pPr lvl="1"/>
            <a:r>
              <a:rPr lang="en-US" dirty="0" smtClean="0"/>
              <a:t>$22.3 million in 2014;</a:t>
            </a:r>
          </a:p>
          <a:p>
            <a:r>
              <a:rPr lang="en-US" dirty="0" smtClean="0"/>
              <a:t>“Other” revenues cited by CRC staff have not yet been completely explained;</a:t>
            </a:r>
          </a:p>
          <a:p>
            <a:pPr lvl="1"/>
            <a:r>
              <a:rPr lang="en-US" dirty="0" smtClean="0"/>
              <a:t>~$2.5 million ‘other’ cited by CRC staff, but questions remain unanswered;</a:t>
            </a:r>
          </a:p>
          <a:p>
            <a:pPr lvl="1"/>
            <a:r>
              <a:rPr lang="en-US" dirty="0" err="1" smtClean="0"/>
              <a:t>Cl-Tr</a:t>
            </a:r>
            <a:r>
              <a:rPr lang="en-US" dirty="0" smtClean="0"/>
              <a:t> is working toward clarification.</a:t>
            </a:r>
          </a:p>
          <a:p>
            <a:r>
              <a:rPr lang="en-US" dirty="0" smtClean="0"/>
              <a:t>Based on historic documents, previously “TIF Projections” were provided, apparently using common ‘inflators’ over time.</a:t>
            </a:r>
          </a:p>
          <a:p>
            <a:pPr lvl="1"/>
            <a:r>
              <a:rPr lang="en-US" dirty="0" smtClean="0"/>
              <a:t>Common inflators have not proven historically accurate.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Autofit/>
          </a:bodyPr>
          <a:lstStyle/>
          <a:p>
            <a:r>
              <a:rPr lang="en-US" sz="4000" dirty="0" smtClean="0"/>
              <a:t>CRC Has ‘Primary’ &amp; ‘Secondary’ Debt Obligations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Two forms of ‘primary’ debt obligations against TIF revenue;</a:t>
            </a:r>
          </a:p>
          <a:p>
            <a:pPr lvl="1"/>
            <a:r>
              <a:rPr lang="en-US" dirty="0" smtClean="0"/>
              <a:t>‘Developer Pass-through’</a:t>
            </a:r>
          </a:p>
          <a:p>
            <a:pPr lvl="1"/>
            <a:r>
              <a:rPr lang="en-US" dirty="0" smtClean="0"/>
              <a:t>Bond Amortization</a:t>
            </a:r>
          </a:p>
          <a:p>
            <a:pPr lvl="2"/>
            <a:r>
              <a:rPr lang="en-US" dirty="0" smtClean="0"/>
              <a:t>Bond amortization is backed by SBT.</a:t>
            </a:r>
          </a:p>
          <a:p>
            <a:r>
              <a:rPr lang="en-US" dirty="0" smtClean="0"/>
              <a:t>CRC ‘Secondary’ Obligations have not yet been fully quantified.</a:t>
            </a:r>
          </a:p>
          <a:p>
            <a:pPr lvl="1"/>
            <a:r>
              <a:rPr lang="en-US" dirty="0" smtClean="0"/>
              <a:t>CRC ‘Secondary’ obligations have conditions that must be tested to determine whether thresholds have been met.</a:t>
            </a:r>
          </a:p>
          <a:p>
            <a:pPr lvl="2"/>
            <a:r>
              <a:rPr lang="en-US" dirty="0" smtClean="0"/>
              <a:t>Increased management cost and responsibility.</a:t>
            </a:r>
          </a:p>
          <a:p>
            <a:pPr lvl="1"/>
            <a:r>
              <a:rPr lang="en-US" dirty="0" smtClean="0"/>
              <a:t>Village Financial obligation was discovered for the 1</a:t>
            </a:r>
            <a:r>
              <a:rPr lang="en-US" baseline="30000" dirty="0" smtClean="0"/>
              <a:t>st</a:t>
            </a:r>
            <a:r>
              <a:rPr lang="en-US" dirty="0" smtClean="0"/>
              <a:t> time in December, 2013.</a:t>
            </a:r>
          </a:p>
          <a:p>
            <a:pPr lvl="1"/>
            <a:r>
              <a:rPr lang="en-US" dirty="0" smtClean="0"/>
              <a:t>Keystone/Sophia Square obligation has not yet been fully explained.</a:t>
            </a:r>
          </a:p>
          <a:p>
            <a:pPr lvl="1"/>
            <a:r>
              <a:rPr lang="en-US" dirty="0" smtClean="0"/>
              <a:t>(Other ‘Secondary’ CRC obligations may exist.)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8603</TotalTime>
  <Words>2297</Words>
  <Application>Microsoft Office PowerPoint</Application>
  <PresentationFormat>On-screen Show (4:3)</PresentationFormat>
  <Paragraphs>177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Theme</vt:lpstr>
      <vt:lpstr>Improving  Transparency at the CRC</vt:lpstr>
      <vt:lpstr>Our Premise is to Present Documents – not to persuade you.</vt:lpstr>
      <vt:lpstr>Opening Thoughts on TIF</vt:lpstr>
      <vt:lpstr>The Role of the Clerk-Treasurer in CRC Transparency: CRC Documents</vt:lpstr>
      <vt:lpstr>Everyone should read Ordinance D-2108-12</vt:lpstr>
      <vt:lpstr>Role of the Cl-Tr in Organizing &amp; Managing CRC Finances</vt:lpstr>
      <vt:lpstr>CRC has designated 33 ED Areas (TIF)</vt:lpstr>
      <vt:lpstr>TIF &amp; ‘Other’ CRC Revenues</vt:lpstr>
      <vt:lpstr>CRC Has ‘Primary’ &amp; ‘Secondary’ Debt Obligations</vt:lpstr>
      <vt:lpstr>TIF Revenue: Primary CRC Obligations</vt:lpstr>
      <vt:lpstr>ED Areas with Developer Pass-Through</vt:lpstr>
      <vt:lpstr>CRC Primary Debt Obligations (Bonds)</vt:lpstr>
      <vt:lpstr>Revenue Deposit Agreement (RDA) (amended twice)</vt:lpstr>
      <vt:lpstr>Apparent Intent of the RDA is to protect against the SBT</vt:lpstr>
      <vt:lpstr>Cl-Tr is attempting to develop a CRC Comprehensive Debt Management Schedule</vt:lpstr>
      <vt:lpstr>‘Secondary’ CRC Debt Obligations</vt:lpstr>
      <vt:lpstr>Keystone/Sophia Square  Secondary TIF/CRC Obligation</vt:lpstr>
      <vt:lpstr>Possible Impact of Secondary CRC Obligations</vt:lpstr>
      <vt:lpstr>Cl-Tr is working to get a clear understanding of the CRC’s Secondary Obligations…</vt:lpstr>
      <vt:lpstr>“Other” CRC Revenue</vt:lpstr>
      <vt:lpstr>Final thoughts…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 Transparency at the CRC</dc:title>
  <dc:creator>HP Authorized Customer</dc:creator>
  <cp:lastModifiedBy>WabSci2</cp:lastModifiedBy>
  <cp:revision>719</cp:revision>
  <dcterms:created xsi:type="dcterms:W3CDTF">2014-06-11T14:41:21Z</dcterms:created>
  <dcterms:modified xsi:type="dcterms:W3CDTF">2014-06-17T16:09:34Z</dcterms:modified>
</cp:coreProperties>
</file>